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25199975" cy="32399288"/>
  <p:notesSz cx="6858000" cy="9144000"/>
  <p:defaultTextStyle>
    <a:defPPr>
      <a:defRPr lang="tr-T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" userDrawn="1">
          <p15:clr>
            <a:srgbClr val="A4A3A4"/>
          </p15:clr>
        </p15:guide>
        <p15:guide id="2" pos="7597" userDrawn="1">
          <p15:clr>
            <a:srgbClr val="A4A3A4"/>
          </p15:clr>
        </p15:guide>
        <p15:guide id="3" pos="15308" userDrawn="1">
          <p15:clr>
            <a:srgbClr val="A4A3A4"/>
          </p15:clr>
        </p15:guide>
        <p15:guide id="4" pos="566" userDrawn="1">
          <p15:clr>
            <a:srgbClr val="A4A3A4"/>
          </p15:clr>
        </p15:guide>
        <p15:guide id="5" orient="horz" pos="19843" userDrawn="1">
          <p15:clr>
            <a:srgbClr val="A4A3A4"/>
          </p15:clr>
        </p15:guide>
        <p15:guide id="6" pos="82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3" d="100"/>
          <a:sy n="33" d="100"/>
        </p:scale>
        <p:origin x="1171" y="-1781"/>
      </p:cViewPr>
      <p:guideLst>
        <p:guide orient="horz" pos="566"/>
        <p:guide pos="7597"/>
        <p:guide pos="15308"/>
        <p:guide pos="566"/>
        <p:guide orient="horz" pos="19843"/>
        <p:guide pos="82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1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39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95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8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41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43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14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81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74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71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E6AA-79B9-4E4A-8F49-2F650887BA7C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15E23-F5BB-4BA0-8D8E-ED54A353C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93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8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139735" y="18770194"/>
            <a:ext cx="10036146" cy="575916"/>
          </a:xfrm>
        </p:spPr>
        <p:txBody>
          <a:bodyPr>
            <a:normAutofit/>
          </a:bodyPr>
          <a:lstStyle/>
          <a:p>
            <a:pPr algn="l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Comorbid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898524" y="914400"/>
            <a:ext cx="23402925" cy="46161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Attack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Bezmialem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Vakif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endParaRPr lang="tr-TR" sz="4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4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Ahmet Burhan Doğan¹, Bahadır </a:t>
            </a:r>
            <a:r>
              <a:rPr lang="tr-TR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Taşlıdere²</a:t>
            </a:r>
          </a:p>
          <a:p>
            <a:pPr algn="ctr"/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¹Bezmialem Vakıf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Istanbul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²Bezmialem Vakıf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Istanbul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530" y="2645944"/>
            <a:ext cx="1700931" cy="1700931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9509" y="2646079"/>
            <a:ext cx="1700931" cy="1700931"/>
          </a:xfrm>
          <a:prstGeom prst="rect">
            <a:avLst/>
          </a:prstGeom>
        </p:spPr>
      </p:pic>
      <p:sp>
        <p:nvSpPr>
          <p:cNvPr id="11" name="Eksi 10"/>
          <p:cNvSpPr/>
          <p:nvPr/>
        </p:nvSpPr>
        <p:spPr>
          <a:xfrm>
            <a:off x="775096" y="5186140"/>
            <a:ext cx="4749800" cy="2327675"/>
          </a:xfrm>
          <a:prstGeom prst="mathMinu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852454" y="6755489"/>
            <a:ext cx="111617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severe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suddenly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10-15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can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1-2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25-45.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11.2%.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palpitations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sweating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tremors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shortness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nausea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dizziness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paresthesia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derealization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feeling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choking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shivering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22-70%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presence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repetitive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admissions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Eksi 8"/>
          <p:cNvSpPr/>
          <p:nvPr/>
        </p:nvSpPr>
        <p:spPr>
          <a:xfrm>
            <a:off x="757166" y="10862754"/>
            <a:ext cx="4749800" cy="2327675"/>
          </a:xfrm>
          <a:prstGeom prst="mathMinu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852454" y="12487534"/>
            <a:ext cx="111617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retrospectively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Bezmialem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Vakıf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Ethics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32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136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May 2020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demographic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complaints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Eksi 9"/>
          <p:cNvSpPr/>
          <p:nvPr/>
        </p:nvSpPr>
        <p:spPr>
          <a:xfrm>
            <a:off x="775096" y="14166064"/>
            <a:ext cx="4749800" cy="2327675"/>
          </a:xfrm>
          <a:prstGeom prst="mathMinu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52454" y="15926134"/>
            <a:ext cx="11247595" cy="9134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32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cardiac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(59.4%), 13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(40.6%).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15-25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45-54.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41.50 ± 14.843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hospital’s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1.25.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%37.5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systolic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145.4 ± 23.9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90.59 ± 19.2.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troponin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cardiac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1.75 ± 1.58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32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tachycardia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(56.3%),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paresthesia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(43%)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dizziness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(%31.3).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comorbidities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(21.8%)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Mellitus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(9.3%).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cardiac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3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angiography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angiography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vascular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stenosis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40%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Echocardiography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Ultrasonography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requested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total of 17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(53.1%).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Tomography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Magnetic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Resonance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14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(43.8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pathology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(9.4%)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hospitalized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(90.6%)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discharged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3139738" y="14166064"/>
            <a:ext cx="45455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8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Blood Test </a:t>
            </a:r>
            <a:r>
              <a:rPr lang="tr-TR" alt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esults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İçerik Yer Tutucusu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952326"/>
              </p:ext>
            </p:extLst>
          </p:nvPr>
        </p:nvGraphicFramePr>
        <p:xfrm>
          <a:off x="13139738" y="6087390"/>
          <a:ext cx="11161710" cy="804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2878">
                  <a:extLst>
                    <a:ext uri="{9D8B030D-6E8A-4147-A177-3AD203B41FA5}">
                      <a16:colId xmlns:a16="http://schemas.microsoft.com/office/drawing/2014/main" val="1616588864"/>
                    </a:ext>
                  </a:extLst>
                </a:gridCol>
                <a:gridCol w="1851806">
                  <a:extLst>
                    <a:ext uri="{9D8B030D-6E8A-4147-A177-3AD203B41FA5}">
                      <a16:colId xmlns:a16="http://schemas.microsoft.com/office/drawing/2014/main" val="2540976491"/>
                    </a:ext>
                  </a:extLst>
                </a:gridCol>
                <a:gridCol w="2232342">
                  <a:extLst>
                    <a:ext uri="{9D8B030D-6E8A-4147-A177-3AD203B41FA5}">
                      <a16:colId xmlns:a16="http://schemas.microsoft.com/office/drawing/2014/main" val="2677759098"/>
                    </a:ext>
                  </a:extLst>
                </a:gridCol>
                <a:gridCol w="2232342">
                  <a:extLst>
                    <a:ext uri="{9D8B030D-6E8A-4147-A177-3AD203B41FA5}">
                      <a16:colId xmlns:a16="http://schemas.microsoft.com/office/drawing/2014/main" val="831124638"/>
                    </a:ext>
                  </a:extLst>
                </a:gridCol>
                <a:gridCol w="2232342">
                  <a:extLst>
                    <a:ext uri="{9D8B030D-6E8A-4147-A177-3AD203B41FA5}">
                      <a16:colId xmlns:a16="http://schemas.microsoft.com/office/drawing/2014/main" val="3469307590"/>
                    </a:ext>
                  </a:extLst>
                </a:gridCol>
              </a:tblGrid>
              <a:tr h="724381">
                <a:tc>
                  <a:txBody>
                    <a:bodyPr/>
                    <a:lstStyle/>
                    <a:p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Minimum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Value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 Value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Value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Standart 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51681"/>
                  </a:ext>
                </a:extLst>
              </a:tr>
              <a:tr h="724381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Blood Cell 10^9/L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8,62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1,845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875907"/>
                  </a:ext>
                </a:extLst>
              </a:tr>
              <a:tr h="402434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Hemoglobin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g/dl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13,31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1,655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312617"/>
                  </a:ext>
                </a:extLst>
              </a:tr>
              <a:tr h="402434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Hematocrite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40,16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3,446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872010"/>
                  </a:ext>
                </a:extLst>
              </a:tr>
              <a:tr h="1046329">
                <a:tc>
                  <a:txBody>
                    <a:bodyPr/>
                    <a:lstStyle/>
                    <a:p>
                      <a:r>
                        <a:rPr lang="tr-TR" sz="2400" b="1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Aspartate</a:t>
                      </a:r>
                      <a:r>
                        <a:rPr lang="tr-TR" sz="2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Aminotransferase</a:t>
                      </a:r>
                      <a:r>
                        <a:rPr lang="tr-TR" sz="2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U/L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16,69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5,688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702309"/>
                  </a:ext>
                </a:extLst>
              </a:tr>
              <a:tr h="724381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Alanine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Transaminase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U/L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17,66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65327"/>
                  </a:ext>
                </a:extLst>
              </a:tr>
              <a:tr h="402434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Troponine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tr-TR" sz="24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1,75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1,586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679819"/>
                  </a:ext>
                </a:extLst>
              </a:tr>
              <a:tr h="724381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C-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Reactive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Protein mg/L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3,842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006769"/>
                  </a:ext>
                </a:extLst>
              </a:tr>
              <a:tr h="402434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mEq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137,84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3,819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633220"/>
                  </a:ext>
                </a:extLst>
              </a:tr>
              <a:tr h="402434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mEq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3,97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23113"/>
                  </a:ext>
                </a:extLst>
              </a:tr>
              <a:tr h="724381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Systemic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Blood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Pressure</a:t>
                      </a:r>
                      <a:r>
                        <a:rPr lang="tr-TR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mmHg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145,47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23,96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742077"/>
                  </a:ext>
                </a:extLst>
              </a:tr>
              <a:tr h="402434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Heart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Rate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90,59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19,247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351961"/>
                  </a:ext>
                </a:extLst>
              </a:tr>
            </a:tbl>
          </a:graphicData>
        </a:graphic>
      </p:graphicFrame>
      <p:graphicFrame>
        <p:nvGraphicFramePr>
          <p:cNvPr id="17" name="İçerik Yer Tutucusu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160277"/>
              </p:ext>
            </p:extLst>
          </p:nvPr>
        </p:nvGraphicFramePr>
        <p:xfrm>
          <a:off x="13139735" y="14795858"/>
          <a:ext cx="11161713" cy="385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571">
                  <a:extLst>
                    <a:ext uri="{9D8B030D-6E8A-4147-A177-3AD203B41FA5}">
                      <a16:colId xmlns:a16="http://schemas.microsoft.com/office/drawing/2014/main" val="690846006"/>
                    </a:ext>
                  </a:extLst>
                </a:gridCol>
                <a:gridCol w="3720571">
                  <a:extLst>
                    <a:ext uri="{9D8B030D-6E8A-4147-A177-3AD203B41FA5}">
                      <a16:colId xmlns:a16="http://schemas.microsoft.com/office/drawing/2014/main" val="4153174476"/>
                    </a:ext>
                  </a:extLst>
                </a:gridCol>
                <a:gridCol w="3720571">
                  <a:extLst>
                    <a:ext uri="{9D8B030D-6E8A-4147-A177-3AD203B41FA5}">
                      <a16:colId xmlns:a16="http://schemas.microsoft.com/office/drawing/2014/main" val="12883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-/No (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01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Coronary</a:t>
                      </a:r>
                      <a:r>
                        <a:rPr lang="tr-T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Artery</a:t>
                      </a:r>
                      <a:r>
                        <a:rPr lang="tr-T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Diseases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96.9%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50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Hypertension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21.8%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78.2%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99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Diabetes</a:t>
                      </a:r>
                      <a:r>
                        <a:rPr lang="tr-TR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Mellitus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90.7%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96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Thyroid</a:t>
                      </a:r>
                      <a:r>
                        <a:rPr lang="tr-TR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Diseases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93.75%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29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Chronic</a:t>
                      </a:r>
                      <a:r>
                        <a:rPr lang="tr-T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Lung</a:t>
                      </a:r>
                      <a:r>
                        <a:rPr lang="tr-T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Diseases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96.9%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634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96.9%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751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Epilepsy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96.9%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660181"/>
                  </a:ext>
                </a:extLst>
              </a:tr>
            </a:tbl>
          </a:graphicData>
        </a:graphic>
      </p:graphicFrame>
      <p:graphicFrame>
        <p:nvGraphicFramePr>
          <p:cNvPr id="19" name="İçerik Yer Tutucusu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853610"/>
              </p:ext>
            </p:extLst>
          </p:nvPr>
        </p:nvGraphicFramePr>
        <p:xfrm>
          <a:off x="13139738" y="19316374"/>
          <a:ext cx="11161713" cy="417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571">
                  <a:extLst>
                    <a:ext uri="{9D8B030D-6E8A-4147-A177-3AD203B41FA5}">
                      <a16:colId xmlns:a16="http://schemas.microsoft.com/office/drawing/2014/main" val="4045093072"/>
                    </a:ext>
                  </a:extLst>
                </a:gridCol>
                <a:gridCol w="3720571">
                  <a:extLst>
                    <a:ext uri="{9D8B030D-6E8A-4147-A177-3AD203B41FA5}">
                      <a16:colId xmlns:a16="http://schemas.microsoft.com/office/drawing/2014/main" val="425421121"/>
                    </a:ext>
                  </a:extLst>
                </a:gridCol>
                <a:gridCol w="3720571">
                  <a:extLst>
                    <a:ext uri="{9D8B030D-6E8A-4147-A177-3AD203B41FA5}">
                      <a16:colId xmlns:a16="http://schemas.microsoft.com/office/drawing/2014/main" val="148863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-/No (</a:t>
                      </a:r>
                      <a:r>
                        <a:rPr lang="tr-TR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</a:t>
                      </a:r>
                      <a:r>
                        <a:rPr lang="tr-T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37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Tachycardia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43.8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03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Shortness</a:t>
                      </a:r>
                      <a:r>
                        <a:rPr lang="tr-TR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tr-TR" sz="2400" b="1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Breath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91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Sweating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89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Tremor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1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Nausea</a:t>
                      </a:r>
                      <a:r>
                        <a:rPr lang="tr-TR" sz="2400" b="1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-Abdominal</a:t>
                      </a:r>
                      <a:r>
                        <a:rPr lang="tr-TR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Pain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069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Hot</a:t>
                      </a:r>
                      <a:r>
                        <a:rPr lang="tr-TR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Flushes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305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Paresthesia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43.8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56,3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64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Fear</a:t>
                      </a:r>
                      <a:r>
                        <a:rPr lang="tr-TR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tr-TR" sz="2400" b="1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Losing</a:t>
                      </a:r>
                      <a:r>
                        <a:rPr lang="tr-TR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Control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949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Fear</a:t>
                      </a:r>
                      <a:r>
                        <a:rPr lang="tr-TR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tr-TR" sz="2400" b="1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Death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27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Dizziness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105294"/>
                  </a:ext>
                </a:extLst>
              </a:tr>
            </a:tbl>
          </a:graphicData>
        </a:graphic>
      </p:graphicFrame>
      <p:sp>
        <p:nvSpPr>
          <p:cNvPr id="20" name="Metin kutusu 19"/>
          <p:cNvSpPr txBox="1"/>
          <p:nvPr/>
        </p:nvSpPr>
        <p:spPr>
          <a:xfrm>
            <a:off x="13139735" y="23510998"/>
            <a:ext cx="8059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Accompanying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Eksi 20"/>
          <p:cNvSpPr/>
          <p:nvPr/>
        </p:nvSpPr>
        <p:spPr>
          <a:xfrm>
            <a:off x="757166" y="24378289"/>
            <a:ext cx="4749800" cy="2327675"/>
          </a:xfrm>
          <a:prstGeom prst="mathMinu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938338" y="26190895"/>
            <a:ext cx="111617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cardiac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explained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admissions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atypical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definitely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unnecessary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polypharmacy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unnecessary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avoided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Eksi 22"/>
          <p:cNvSpPr/>
          <p:nvPr/>
        </p:nvSpPr>
        <p:spPr>
          <a:xfrm>
            <a:off x="12935528" y="23214451"/>
            <a:ext cx="4749800" cy="2327675"/>
          </a:xfrm>
          <a:prstGeom prst="mathMinu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13139738" y="24895551"/>
            <a:ext cx="1116171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Chalmers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A.,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Quintana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S.,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Abbott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J., &amp;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H. (2014).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Variability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Meta-Analysis.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Frontiers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5, 80. doi:10.3389/fpsyt.2014.00080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Caldirola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 Management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Treatment-Resistant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2017;4(4):371-386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Huffman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JC,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MH , Theodore A.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Morbidity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Management. Prim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Companion J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2002; 4(2): 54–62.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Greenslade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JH 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Hawkins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Parsonage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Cullen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2017 Dec;26(12):1310-1316.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Caldirola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Schruers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R.,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E., 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Berardis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Fornaro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&amp;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(2016).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Cardiac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Updated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194, 38 –49. doi:10.1016/j.jad.2016.01.003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Machado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Sancassiani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Rocha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Murillo-Rodriguez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E., &amp;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E. (2017).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International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29(5), 436–444.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10.1080/09540261.2017.1357540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KC, Lee C.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exclusion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Singapore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2010;39(3):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197–202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1310</Words>
  <Application>Microsoft Office PowerPoint</Application>
  <PresentationFormat>Özel</PresentationFormat>
  <Paragraphs>141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47</cp:revision>
  <dcterms:created xsi:type="dcterms:W3CDTF">2021-06-01T14:12:49Z</dcterms:created>
  <dcterms:modified xsi:type="dcterms:W3CDTF">2021-06-02T15:18:55Z</dcterms:modified>
</cp:coreProperties>
</file>